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_rels/presentation.xml.rels" ContentType="application/vnd.openxmlformats-package.relationships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2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20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s/slide1.xml" ContentType="application/vnd.openxmlformats-officedocument.presentationml.slide+xml"/>
  <Override PartName="/ppt/slides/_rels/slide6.xml.rels" ContentType="application/vnd.openxmlformats-package.relationships+xml"/>
  <Override PartName="/ppt/slides/_rels/slide3.xml.rels" ContentType="application/vnd.openxmlformats-package.relationships+xml"/>
  <Override PartName="/ppt/slides/_rels/slide5.xml.rels" ContentType="application/vnd.openxmlformats-package.relationships+xml"/>
  <Override PartName="/ppt/slides/_rels/slide2.xml.rels" ContentType="application/vnd.openxmlformats-package.relationships+xml"/>
  <Override PartName="/ppt/slides/_rels/slide4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  <p:sldId id="258" r:id="rId6"/>
    <p:sldId id="259" r:id="rId7"/>
    <p:sldId id="260" r:id="rId8"/>
    <p:sldId id="261" r:id="rId9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AU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AU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AU" sz="4400" spc="-1" strike="noStrike">
                <a:latin typeface="Arial"/>
              </a:rPr>
              <a:t>Click to edit the title text format</a:t>
            </a:r>
            <a:endParaRPr b="0" lang="en-A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3200" spc="-1" strike="noStrike">
                <a:latin typeface="Arial"/>
              </a:rPr>
              <a:t>Click to edit the outline text format</a:t>
            </a:r>
            <a:endParaRPr b="0" lang="en-A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AU" sz="2800" spc="-1" strike="noStrike">
                <a:latin typeface="Arial"/>
              </a:rPr>
              <a:t>Second Outline Level</a:t>
            </a:r>
            <a:endParaRPr b="0" lang="en-A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400" spc="-1" strike="noStrike">
                <a:latin typeface="Arial"/>
              </a:rPr>
              <a:t>Third Outline Level</a:t>
            </a:r>
            <a:endParaRPr b="0" lang="en-A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AU" sz="2000" spc="-1" strike="noStrike">
                <a:latin typeface="Arial"/>
              </a:rPr>
              <a:t>Fourth Outline Level</a:t>
            </a:r>
            <a:endParaRPr b="0" lang="en-A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000" spc="-1" strike="noStrike">
                <a:latin typeface="Arial"/>
              </a:rPr>
              <a:t>Fifth Outline Level</a:t>
            </a:r>
            <a:endParaRPr b="0" lang="en-A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000" spc="-1" strike="noStrike">
                <a:latin typeface="Arial"/>
              </a:rPr>
              <a:t>Sixth Outline Level</a:t>
            </a:r>
            <a:endParaRPr b="0" lang="en-A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000" spc="-1" strike="noStrike">
                <a:latin typeface="Arial"/>
              </a:rPr>
              <a:t>Seventh Outline Level</a:t>
            </a:r>
            <a:endParaRPr b="0" lang="en-AU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AU" sz="4400" spc="-1" strike="noStrike">
                <a:latin typeface="Arial"/>
              </a:rPr>
              <a:t>Click to edit the title text format</a:t>
            </a:r>
            <a:endParaRPr b="0" lang="en-AU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3200" spc="-1" strike="noStrike">
                <a:latin typeface="Arial"/>
              </a:rPr>
              <a:t>Click to edit the outline text format</a:t>
            </a:r>
            <a:endParaRPr b="0" lang="en-A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AU" sz="2800" spc="-1" strike="noStrike">
                <a:latin typeface="Arial"/>
              </a:rPr>
              <a:t>Second Outline Level</a:t>
            </a:r>
            <a:endParaRPr b="0" lang="en-A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400" spc="-1" strike="noStrike">
                <a:latin typeface="Arial"/>
              </a:rPr>
              <a:t>Third Outline Level</a:t>
            </a:r>
            <a:endParaRPr b="0" lang="en-A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AU" sz="2000" spc="-1" strike="noStrike">
                <a:latin typeface="Arial"/>
              </a:rPr>
              <a:t>Fourth Outline Level</a:t>
            </a:r>
            <a:endParaRPr b="0" lang="en-A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000" spc="-1" strike="noStrike">
                <a:latin typeface="Arial"/>
              </a:rPr>
              <a:t>Fifth Outline Level</a:t>
            </a:r>
            <a:endParaRPr b="0" lang="en-A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000" spc="-1" strike="noStrike">
                <a:latin typeface="Arial"/>
              </a:rPr>
              <a:t>Sixth Outline Level</a:t>
            </a:r>
            <a:endParaRPr b="0" lang="en-A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000" spc="-1" strike="noStrike">
                <a:latin typeface="Arial"/>
              </a:rPr>
              <a:t>Seventh Outline Level</a:t>
            </a:r>
            <a:endParaRPr b="0" lang="en-AU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 algn="ctr">
              <a:lnSpc>
                <a:spcPct val="100000"/>
              </a:lnSpc>
            </a:pPr>
            <a:r>
              <a:rPr b="0" lang="en-AU" sz="4400" spc="-1" strike="noStrike">
                <a:solidFill>
                  <a:srgbClr val="000000"/>
                </a:solidFill>
                <a:latin typeface="Arial"/>
                <a:ea typeface="DejaVu Sans"/>
              </a:rPr>
              <a:t>Lab 8</a:t>
            </a:r>
            <a:endParaRPr b="0" lang="en-AU" sz="4400" spc="-1" strike="noStrike">
              <a:latin typeface="Arial"/>
            </a:endParaRPr>
          </a:p>
        </p:txBody>
      </p:sp>
      <p:sp>
        <p:nvSpPr>
          <p:cNvPr id="77" name="CustomShape 2"/>
          <p:cNvSpPr/>
          <p:nvPr/>
        </p:nvSpPr>
        <p:spPr>
          <a:xfrm>
            <a:off x="504000" y="1326600"/>
            <a:ext cx="9070200" cy="3286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 algn="ctr">
              <a:lnSpc>
                <a:spcPct val="100000"/>
              </a:lnSpc>
            </a:pPr>
            <a:r>
              <a:rPr b="0" lang="en-AU" sz="3200" spc="-1" strike="noStrike">
                <a:solidFill>
                  <a:srgbClr val="000000"/>
                </a:solidFill>
                <a:latin typeface="Arial"/>
                <a:ea typeface="DejaVu Sans"/>
              </a:rPr>
              <a:t>Neural Networks</a:t>
            </a:r>
            <a:endParaRPr b="0" lang="en-AU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 algn="ctr">
              <a:lnSpc>
                <a:spcPct val="100000"/>
              </a:lnSpc>
            </a:pPr>
            <a:r>
              <a:rPr b="0" lang="en-AU" sz="4400" spc="-1" strike="noStrike">
                <a:solidFill>
                  <a:srgbClr val="000000"/>
                </a:solidFill>
                <a:latin typeface="Arial"/>
                <a:ea typeface="DejaVu Sans"/>
              </a:rPr>
              <a:t>Lab 8 Setup</a:t>
            </a:r>
            <a:endParaRPr b="0" lang="en-AU" sz="4400" spc="-1" strike="noStrike">
              <a:latin typeface="Arial"/>
            </a:endParaRPr>
          </a:p>
        </p:txBody>
      </p:sp>
      <p:sp>
        <p:nvSpPr>
          <p:cNvPr id="79" name="CustomShape 2"/>
          <p:cNvSpPr/>
          <p:nvPr/>
        </p:nvSpPr>
        <p:spPr>
          <a:xfrm>
            <a:off x="555480" y="1365480"/>
            <a:ext cx="9070200" cy="3817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1. download Lab8_NN_incomplete.zip file 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2. install required packages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DejaVu Sans"/>
              </a:rPr>
              <a:t>pip3 install tensorflow==2.6.2</a:t>
            </a:r>
            <a:endParaRPr b="0" lang="en-AU" sz="16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DejaVu Sans"/>
              </a:rPr>
              <a:t>pip3 install opencv-python</a:t>
            </a:r>
            <a:endParaRPr b="0" lang="en-AU" sz="16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DejaVu Sans"/>
              </a:rPr>
              <a:t>pip3 install pygame</a:t>
            </a:r>
            <a:endParaRPr b="0" lang="en-AU" sz="16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DejaVu Sans"/>
              </a:rPr>
              <a:t>pip3 install sklearn</a:t>
            </a:r>
            <a:endParaRPr b="0" lang="en-AU" sz="16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DejaVu Sans"/>
              </a:rPr>
              <a:t>*This lab code only works on Linux and Mac, not working on Cygwin in Windows 10 because you cannot install new python packages on Cygwin.</a:t>
            </a:r>
            <a:endParaRPr b="0" lang="en-A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Noto Sans CJK SC"/>
              </a:rPr>
              <a:t>	</a:t>
            </a: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Noto Sans CJK SC"/>
              </a:rPr>
              <a:t>*</a:t>
            </a: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DejaVu Sans"/>
              </a:rPr>
              <a:t>This lab code only has python version, not c version will be provided.</a:t>
            </a:r>
            <a:endParaRPr b="0" lang="en-A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A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AU" sz="16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AU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 algn="ctr">
              <a:lnSpc>
                <a:spcPct val="100000"/>
              </a:lnSpc>
            </a:pPr>
            <a:r>
              <a:rPr b="0" lang="en-AU" sz="4400" spc="-1" strike="noStrike">
                <a:solidFill>
                  <a:srgbClr val="000000"/>
                </a:solidFill>
                <a:latin typeface="Arial"/>
                <a:ea typeface="DejaVu Sans"/>
              </a:rPr>
              <a:t>Make your own manual control</a:t>
            </a:r>
            <a:endParaRPr b="0" lang="en-AU" sz="4400" spc="-1" strike="noStrike">
              <a:latin typeface="Arial"/>
            </a:endParaRPr>
          </a:p>
        </p:txBody>
      </p:sp>
      <p:sp>
        <p:nvSpPr>
          <p:cNvPr id="81" name="CustomShape 2"/>
          <p:cNvSpPr/>
          <p:nvPr/>
        </p:nvSpPr>
        <p:spPr>
          <a:xfrm>
            <a:off x="555480" y="1365480"/>
            <a:ext cx="9070200" cy="3817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 fontScale="94000"/>
          </a:bodyPr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1. Open manual_drive_incomplete.py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2. Complete the missing part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a. Set initial parameters for manual control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b. Finish Image_Processing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(1) crop image to RoI(region of interest)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(2) resize image from shape (320,240,3) to (200,66,3)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c. Make recording folder use datetime, example folder name: 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Manual_Image_2022-05-02-16.51.42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d. Create your manual control by keyboard or joystick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e. save images in the folder "New_Image_Save_Path" with current speed and steering angle in the name, example name: Manual_Image_35_300_-9_.png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1800" spc="-1" strike="noStrike">
                <a:solidFill>
                  <a:srgbClr val="000000"/>
                </a:solidFill>
                <a:latin typeface="Arial"/>
                <a:ea typeface="DejaVu Sans"/>
              </a:rPr>
              <a:t>3. Name it manual_drive_completed.py</a:t>
            </a:r>
            <a:endParaRPr b="0" lang="en-A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4. Copy the completed Image_Processing function to NN_model_train_completed.py </a:t>
            </a:r>
            <a:endParaRPr b="0" lang="en-AU" sz="2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AU" sz="2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AU" sz="2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CustomShape 1"/>
          <p:cNvSpPr/>
          <p:nvPr/>
        </p:nvSpPr>
        <p:spPr>
          <a:xfrm>
            <a:off x="505080" y="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 algn="ctr">
              <a:lnSpc>
                <a:spcPct val="100000"/>
              </a:lnSpc>
            </a:pPr>
            <a:r>
              <a:rPr b="0" lang="en-AU" sz="4400" spc="-1" strike="noStrike">
                <a:solidFill>
                  <a:srgbClr val="000000"/>
                </a:solidFill>
                <a:latin typeface="Arial"/>
                <a:ea typeface="DejaVu Sans"/>
              </a:rPr>
              <a:t>Collecting training images</a:t>
            </a:r>
            <a:endParaRPr b="0" lang="en-AU" sz="4400" spc="-1" strike="noStrike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504000" y="884520"/>
            <a:ext cx="9070200" cy="444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 fontScale="53000"/>
          </a:bodyPr>
          <a:p>
            <a:pPr>
              <a:lnSpc>
                <a:spcPct val="100000"/>
              </a:lnSpc>
              <a:spcBef>
                <a:spcPts val="1417"/>
              </a:spcBef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Open Carolo.sim in EyeSim</a:t>
            </a:r>
            <a:endParaRPr b="0" lang="en-AU" sz="2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run your own script, like:         python3 manual_drive_completed.py</a:t>
            </a:r>
            <a:endParaRPr b="0" lang="en-AU" sz="2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1. In EyeSim, click Camera, the click Follow Object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2. In LCD Screen, click Manual Drive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3. Control the robot to drive in the track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Example keyboard control commands (must click pygame window to send keyboard or joystick commands): 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DejaVu Sans"/>
              </a:rPr>
              <a:t>Key = w  or UP : increase speed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DejaVu Sans"/>
              </a:rPr>
              <a:t>Key = a or LEFT : turn left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DejaVu Sans"/>
              </a:rPr>
              <a:t>Key = s  or DOWN : decrease speed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DejaVu Sans"/>
              </a:rPr>
              <a:t>Key = d  or RIGHT: turn right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DejaVu Sans"/>
              </a:rPr>
              <a:t>Key = r : Enable/disable image recording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DejaVu Sans"/>
              </a:rPr>
              <a:t>*If no key detected, the speed will slowly drop, and the steering will reset to 0.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Noto Sans CJK SC"/>
              </a:rPr>
              <a:t>*Recommended practice: collect at least 6000 images clockwise on the left lane, and then collect another 6000 images anti-clockwise on the left lane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Noto Sans CJK SC"/>
              </a:rPr>
              <a:t>*check images are generated correctly with speed and steering label in the file name under folder ImageDatasets</a:t>
            </a:r>
            <a:endParaRPr b="0" lang="en-AU" sz="15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AU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 algn="ctr">
              <a:lnSpc>
                <a:spcPct val="100000"/>
              </a:lnSpc>
            </a:pPr>
            <a:r>
              <a:rPr b="0" lang="en-AU" sz="4400" spc="-1" strike="noStrike">
                <a:solidFill>
                  <a:srgbClr val="000000"/>
                </a:solidFill>
                <a:latin typeface="Arial"/>
                <a:ea typeface="DejaVu Sans"/>
              </a:rPr>
              <a:t>Training Neural Network</a:t>
            </a:r>
            <a:endParaRPr b="0" lang="en-AU" sz="4400" spc="-1" strike="noStrike">
              <a:latin typeface="Arial"/>
            </a:endParaRPr>
          </a:p>
        </p:txBody>
      </p:sp>
      <p:sp>
        <p:nvSpPr>
          <p:cNvPr id="85" name="CustomShape 2"/>
          <p:cNvSpPr/>
          <p:nvPr/>
        </p:nvSpPr>
        <p:spPr>
          <a:xfrm>
            <a:off x="504000" y="1326600"/>
            <a:ext cx="9070200" cy="3286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 fontScale="78000"/>
          </a:bodyPr>
          <a:p>
            <a:pPr>
              <a:lnSpc>
                <a:spcPct val="100000"/>
              </a:lnSpc>
              <a:spcBef>
                <a:spcPts val="1417"/>
              </a:spcBef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DejaVu Sans"/>
              </a:rPr>
              <a:t>1. In the right directory, type command: python3 NN_model_train_completed.py</a:t>
            </a:r>
            <a:endParaRPr b="0" lang="en-AU" sz="2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Noto Sans CJK SC"/>
              </a:rPr>
              <a:t>2. When finished, 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1" lang="en-AU" sz="1600" spc="-1" strike="noStrike">
                <a:solidFill>
                  <a:srgbClr val="000000"/>
                </a:solidFill>
                <a:latin typeface="Arial"/>
                <a:ea typeface="Noto Sans CJK SC"/>
              </a:rPr>
              <a:t>a. </a:t>
            </a: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Noto Sans CJK SC"/>
              </a:rPr>
              <a:t>check the model is saved correctly, you should see a folder name like </a:t>
            </a:r>
            <a:endParaRPr b="0" lang="en-AU" sz="16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Noto Sans CJK SC"/>
              </a:rPr>
              <a:t>PilotNet_2022-05-02-17.25.02</a:t>
            </a:r>
            <a:endParaRPr b="0" lang="en-AU" sz="16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1" lang="en-AU" sz="1600" spc="-1" strike="noStrike">
                <a:solidFill>
                  <a:srgbClr val="000000"/>
                </a:solidFill>
                <a:latin typeface="Arial"/>
                <a:ea typeface="Noto Sans CJK SC"/>
              </a:rPr>
              <a:t>b. </a:t>
            </a:r>
            <a:r>
              <a:rPr b="0" lang="en-AU" sz="1600" spc="-1" strike="noStrike">
                <a:solidFill>
                  <a:srgbClr val="000000"/>
                </a:solidFill>
                <a:latin typeface="Arial"/>
                <a:ea typeface="Noto Sans CJK SC"/>
              </a:rPr>
              <a:t>type command:</a:t>
            </a: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Noto Sans CJK SC"/>
              </a:rPr>
              <a:t> </a:t>
            </a: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Noto Sans CJK SC"/>
              </a:rPr>
              <a:t>tensorboard –logdir foldername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Noto Sans CJK SC"/>
              </a:rPr>
              <a:t>example: tensorboard --logdir tb_callback_2022-05-02-13.57.39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1" lang="en-AU" sz="1500" spc="-1" strike="noStrike">
                <a:solidFill>
                  <a:srgbClr val="000000"/>
                </a:solidFill>
                <a:latin typeface="Arial"/>
                <a:ea typeface="Noto Sans CJK SC"/>
              </a:rPr>
              <a:t>c.</a:t>
            </a: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Noto Sans CJK SC"/>
              </a:rPr>
              <a:t> then open the link in browser, you will see the training performance here, if the losses are high, tune the parameters and retrain the model or recollect data.</a:t>
            </a:r>
            <a:endParaRPr b="0" lang="en-AU" sz="15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1500" spc="-1" strike="noStrike">
                <a:solidFill>
                  <a:srgbClr val="000000"/>
                </a:solidFill>
                <a:latin typeface="Arial"/>
                <a:ea typeface="Noto Sans CJK SC"/>
              </a:rPr>
              <a:t>Example: http://localhost:6006/</a:t>
            </a:r>
            <a:endParaRPr b="0" lang="en-AU" sz="15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AU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 algn="ctr">
              <a:lnSpc>
                <a:spcPct val="100000"/>
              </a:lnSpc>
            </a:pPr>
            <a:r>
              <a:rPr b="0" lang="en-AU" sz="4400" spc="-1" strike="noStrike">
                <a:solidFill>
                  <a:srgbClr val="000000"/>
                </a:solidFill>
                <a:latin typeface="Arial"/>
                <a:ea typeface="DejaVu Sans"/>
              </a:rPr>
              <a:t>Run Neural Network Model</a:t>
            </a:r>
            <a:endParaRPr b="0" lang="en-AU" sz="4400" spc="-1" strike="noStrike">
              <a:latin typeface="Arial"/>
            </a:endParaRPr>
          </a:p>
        </p:txBody>
      </p:sp>
      <p:sp>
        <p:nvSpPr>
          <p:cNvPr id="87" name="CustomShape 2"/>
          <p:cNvSpPr/>
          <p:nvPr/>
        </p:nvSpPr>
        <p:spPr>
          <a:xfrm>
            <a:off x="504000" y="1326600"/>
            <a:ext cx="9070200" cy="3286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 fontScale="82000"/>
          </a:bodyPr>
          <a:p>
            <a:pPr>
              <a:lnSpc>
                <a:spcPct val="100000"/>
              </a:lnSpc>
              <a:spcBef>
                <a:spcPts val="1417"/>
              </a:spcBef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Noto Sans CJK SC"/>
              </a:rPr>
              <a:t>1. In NN_model_drive_completed.py, change the Model_Name to your new model folder name.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Noto Sans CJK SC"/>
              </a:rPr>
              <a:t>example: Model_Name="PilotNet_2022-05-02-17.25.02"</a:t>
            </a:r>
            <a:endParaRPr b="0" lang="en-AU" sz="2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Noto Sans CJK SC"/>
              </a:rPr>
              <a:t>2. run python3 NN_model_drive_completed.py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Noto Sans CJK SC"/>
              </a:rPr>
              <a:t>3. In EyeSim, click Camera, the click Follow Object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Noto Sans CJK SC"/>
              </a:rPr>
              <a:t>4. In LCD Screen, click PilotNet Drive.</a:t>
            </a:r>
            <a:endParaRPr b="0" lang="en-AU" sz="2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AU" sz="2200" spc="-1" strike="noStrike">
                <a:solidFill>
                  <a:srgbClr val="000000"/>
                </a:solidFill>
                <a:latin typeface="Arial"/>
                <a:ea typeface="Noto Sans CJK SC"/>
              </a:rPr>
              <a:t>5. If the neural network can drive just like your manual control and able to complete both clockwise left lane driving and anti-clockwise left lane driving then you are done.</a:t>
            </a:r>
            <a:endParaRPr b="0" lang="en-AU" sz="2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2022-05-02T17:42:29Z</dcterms:created>
  <dc:creator/>
  <dc:description/>
  <dc:language>en-AU</dc:language>
  <cp:lastModifiedBy/>
  <dcterms:modified xsi:type="dcterms:W3CDTF">2022-05-13T17:50:17Z</dcterms:modified>
  <cp:revision>13</cp:revision>
  <dc:subject/>
  <dc:title/>
</cp:coreProperties>
</file>